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84" r:id="rId2"/>
    <p:sldId id="287" r:id="rId3"/>
    <p:sldId id="286" r:id="rId4"/>
    <p:sldId id="297" r:id="rId5"/>
    <p:sldId id="301" r:id="rId6"/>
    <p:sldId id="295" r:id="rId7"/>
    <p:sldId id="277" r:id="rId8"/>
    <p:sldId id="296" r:id="rId9"/>
    <p:sldId id="293" r:id="rId10"/>
    <p:sldId id="288" r:id="rId11"/>
    <p:sldId id="298" r:id="rId12"/>
    <p:sldId id="289" r:id="rId13"/>
    <p:sldId id="303" r:id="rId14"/>
  </p:sldIdLst>
  <p:sldSz cx="12192000" cy="6858000"/>
  <p:notesSz cx="7011988" cy="9297988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2" autoAdjust="0"/>
    <p:restoredTop sz="90664" autoAdjust="0"/>
  </p:normalViewPr>
  <p:slideViewPr>
    <p:cSldViewPr snapToGrid="0" snapToObjects="1">
      <p:cViewPr varScale="1">
        <p:scale>
          <a:sx n="67" d="100"/>
          <a:sy n="67" d="100"/>
        </p:scale>
        <p:origin x="10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Paola\Desktop\Coordinaci&#243;n%20T&#233;cnica%202024%20-%202027\2025\Planeaci&#243;n\Cuarto%20Trimestre%202025\ICA%20-%20Cuarto%20trimestre%202025\Gr&#225;ficas%20ICyA%204Tr2025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4366192605274106"/>
          <c:y val="4.043587236094021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8631235015981149"/>
          <c:y val="0.26470895970618835"/>
          <c:w val="0.63315804411841548"/>
          <c:h val="0.560738383254430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4t25'!$C$3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4t25'!$C$4</c:f>
              <c:numCache>
                <c:formatCode>#,##0</c:formatCode>
                <c:ptCount val="1"/>
                <c:pt idx="0">
                  <c:v>500000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1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26152006214227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1A04-49EF-A988-773B96FACF4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4t25'!$C$3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4t25'!$C$5</c:f>
              <c:numCache>
                <c:formatCode>#,##0</c:formatCode>
                <c:ptCount val="1"/>
                <c:pt idx="0">
                  <c:v>609399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4274936"/>
        <c:axId val="36427297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319176703714248"/>
                  <c:y val="-0.295131790769116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'Propósito 1 4t25'!$C$3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4t25'!$C$6</c:f>
              <c:numCache>
                <c:formatCode>0.00%</c:formatCode>
                <c:ptCount val="1"/>
                <c:pt idx="0">
                  <c:v>1.218798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4275328"/>
        <c:axId val="364277288"/>
      </c:lineChart>
      <c:catAx>
        <c:axId val="364274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4272976"/>
        <c:crosses val="autoZero"/>
        <c:auto val="1"/>
        <c:lblAlgn val="ctr"/>
        <c:lblOffset val="100"/>
        <c:noMultiLvlLbl val="0"/>
      </c:catAx>
      <c:valAx>
        <c:axId val="3642729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4274936"/>
        <c:crosses val="autoZero"/>
        <c:crossBetween val="between"/>
      </c:valAx>
      <c:valAx>
        <c:axId val="364277288"/>
        <c:scaling>
          <c:orientation val="minMax"/>
          <c:max val="1.3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4275328"/>
        <c:crosses val="max"/>
        <c:crossBetween val="between"/>
      </c:valAx>
      <c:catAx>
        <c:axId val="36427532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427728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585646255279061"/>
          <c:y val="4.832541071723787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3695238743650526"/>
          <c:y val="0.24951178432845844"/>
          <c:w val="0.677010631186447"/>
          <c:h val="0.598706379714427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4t25'!$C$3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4t25'!$C$4</c:f>
              <c:numCache>
                <c:formatCode>General</c:formatCode>
                <c:ptCount val="1"/>
                <c:pt idx="0">
                  <c:v>391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1.152479373341605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B4F-4E7A-A222-EB3054C85DD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4t25'!$C$3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4t25'!$C$5</c:f>
              <c:numCache>
                <c:formatCode>General</c:formatCode>
                <c:ptCount val="1"/>
                <c:pt idx="0">
                  <c:v>383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66287424"/>
        <c:axId val="36628624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4594545486477983"/>
                  <c:y val="4.04402289713349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'Componente 1 4t25'!$C$3</c:f>
              <c:strCache>
                <c:ptCount val="1"/>
                <c:pt idx="0">
                  <c:v>Actividades Artisticas y Culturales realizadas</c:v>
                </c:pt>
              </c:strCache>
            </c:strRef>
          </c:cat>
          <c:val>
            <c:numRef>
              <c:f>'Componente 1 4t25'!$C$6</c:f>
              <c:numCache>
                <c:formatCode>0.00%</c:formatCode>
                <c:ptCount val="1"/>
                <c:pt idx="0">
                  <c:v>0.979539641943734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6284680"/>
        <c:axId val="366281936"/>
      </c:lineChart>
      <c:catAx>
        <c:axId val="36628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6286248"/>
        <c:crosses val="autoZero"/>
        <c:auto val="1"/>
        <c:lblAlgn val="ctr"/>
        <c:lblOffset val="100"/>
        <c:noMultiLvlLbl val="0"/>
      </c:catAx>
      <c:valAx>
        <c:axId val="366286248"/>
        <c:scaling>
          <c:orientation val="minMax"/>
          <c:max val="4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6287424"/>
        <c:crosses val="autoZero"/>
        <c:crossBetween val="between"/>
        <c:majorUnit val="50"/>
      </c:valAx>
      <c:valAx>
        <c:axId val="366281936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6284680"/>
        <c:crosses val="max"/>
        <c:crossBetween val="between"/>
      </c:valAx>
      <c:catAx>
        <c:axId val="36628468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628193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115252809110123"/>
          <c:y val="1.764794319764928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4t25'!$C$4:$G$4</c:f>
              <c:numCache>
                <c:formatCode>General</c:formatCode>
                <c:ptCount val="5"/>
                <c:pt idx="0">
                  <c:v>25</c:v>
                </c:pt>
                <c:pt idx="1">
                  <c:v>133</c:v>
                </c:pt>
                <c:pt idx="2">
                  <c:v>2</c:v>
                </c:pt>
                <c:pt idx="3">
                  <c:v>79</c:v>
                </c:pt>
                <c:pt idx="4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4t25'!$C$3:$G$3</c:f>
              <c:strCache>
                <c:ptCount val="5"/>
                <c:pt idx="0">
                  <c:v>Realización de eventos artísticos y culturales masivos para el fomento de la Cultura de Paz.</c:v>
                </c:pt>
                <c:pt idx="1">
                  <c:v>Actividades de proyectos artísticos y culturales realizadas</c:v>
                </c:pt>
                <c:pt idx="2">
                  <c:v>Impulso de actividades artísticas y culturales en el Centro Cultural de las Artes</c:v>
                </c:pt>
                <c:pt idx="3">
                  <c:v>Actividades realizadas en el Teatro 8 de Octubre.</c:v>
                </c:pt>
                <c:pt idx="4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4t25'!$C$5:$G$5</c:f>
              <c:numCache>
                <c:formatCode>General</c:formatCode>
                <c:ptCount val="5"/>
                <c:pt idx="0">
                  <c:v>57</c:v>
                </c:pt>
                <c:pt idx="1">
                  <c:v>79</c:v>
                </c:pt>
                <c:pt idx="2">
                  <c:v>66</c:v>
                </c:pt>
                <c:pt idx="3">
                  <c:v>50</c:v>
                </c:pt>
                <c:pt idx="4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2177648"/>
        <c:axId val="37217804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4t25'!$G$3</c:f>
              <c:strCache>
                <c:ptCount val="1"/>
                <c:pt idx="0">
                  <c:v>Impulso de actividades en los espacios públicos orientadas al fomento de la Cultura de Paz</c:v>
                </c:pt>
              </c:strCache>
            </c:strRef>
          </c:cat>
          <c:val>
            <c:numRef>
              <c:f>'Actividades 1 4t25'!$C$6:$G$6</c:f>
              <c:numCache>
                <c:formatCode>0.00%</c:formatCode>
                <c:ptCount val="5"/>
                <c:pt idx="0">
                  <c:v>2.2799999999999998</c:v>
                </c:pt>
                <c:pt idx="1">
                  <c:v>0.59398496240601506</c:v>
                </c:pt>
                <c:pt idx="2">
                  <c:v>33</c:v>
                </c:pt>
                <c:pt idx="3">
                  <c:v>0.63291139240506333</c:v>
                </c:pt>
                <c:pt idx="4">
                  <c:v>0.94444444444444442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183136"/>
        <c:axId val="372181960"/>
      </c:lineChart>
      <c:catAx>
        <c:axId val="3721776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78040"/>
        <c:crosses val="autoZero"/>
        <c:auto val="1"/>
        <c:lblAlgn val="ctr"/>
        <c:lblOffset val="100"/>
        <c:noMultiLvlLbl val="0"/>
      </c:catAx>
      <c:valAx>
        <c:axId val="372178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77648"/>
        <c:crosses val="autoZero"/>
        <c:crossBetween val="between"/>
      </c:valAx>
      <c:valAx>
        <c:axId val="372181960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83136"/>
        <c:crosses val="max"/>
        <c:crossBetween val="between"/>
      </c:valAx>
      <c:catAx>
        <c:axId val="3721831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218196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4115399680873045"/>
          <c:y val="3.13959859979866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2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4t25'!$C$3:$E$3</c:f>
              <c:strCache>
                <c:ptCount val="3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Actividades en el Teatro de la Ciudad realizadas.</c:v>
                </c:pt>
              </c:strCache>
            </c:strRef>
          </c:cat>
          <c:val>
            <c:numRef>
              <c:f>'Actividades 2 4t25'!$C$4:$E$4</c:f>
              <c:numCache>
                <c:formatCode>General</c:formatCode>
                <c:ptCount val="3"/>
                <c:pt idx="0">
                  <c:v>15</c:v>
                </c:pt>
                <c:pt idx="1">
                  <c:v>75</c:v>
                </c:pt>
                <c:pt idx="2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2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2 4t25'!$C$3:$E$3</c:f>
              <c:strCache>
                <c:ptCount val="3"/>
                <c:pt idx="0">
                  <c:v>Impulso a la educación artística</c:v>
                </c:pt>
                <c:pt idx="1">
                  <c:v>Participación colectiva en proyectos artísticos, culturales y cívicos.</c:v>
                </c:pt>
                <c:pt idx="2">
                  <c:v>Actividades en el Teatro de la Ciudad realizadas.</c:v>
                </c:pt>
              </c:strCache>
            </c:strRef>
          </c:cat>
          <c:val>
            <c:numRef>
              <c:f>'Actividades 2 4t25'!$C$5:$E$5</c:f>
              <c:numCache>
                <c:formatCode>General</c:formatCode>
                <c:ptCount val="3"/>
                <c:pt idx="0">
                  <c:v>15</c:v>
                </c:pt>
                <c:pt idx="1">
                  <c:v>14</c:v>
                </c:pt>
                <c:pt idx="2">
                  <c:v>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2189800"/>
        <c:axId val="37219019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2.1890543147465502E-3"/>
                  <c:y val="-5.2256535975950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'Actividades 2 4t25'!#REF!</c:f>
            </c:multiLvlStrRef>
          </c:cat>
          <c:val>
            <c:numRef>
              <c:f>'Actividades 2 4t25'!$C$6:$E$6</c:f>
              <c:numCache>
                <c:formatCode>0.00%</c:formatCode>
                <c:ptCount val="3"/>
                <c:pt idx="0">
                  <c:v>1</c:v>
                </c:pt>
                <c:pt idx="1">
                  <c:v>0.18666666666666668</c:v>
                </c:pt>
                <c:pt idx="2">
                  <c:v>2.72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188624"/>
        <c:axId val="372189016"/>
      </c:lineChart>
      <c:catAx>
        <c:axId val="372189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90192"/>
        <c:crosses val="autoZero"/>
        <c:auto val="1"/>
        <c:lblAlgn val="ctr"/>
        <c:lblOffset val="100"/>
        <c:noMultiLvlLbl val="0"/>
      </c:catAx>
      <c:valAx>
        <c:axId val="37219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89800"/>
        <c:crosses val="autoZero"/>
        <c:crossBetween val="between"/>
      </c:valAx>
      <c:valAx>
        <c:axId val="37218901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188624"/>
        <c:crosses val="max"/>
        <c:crossBetween val="between"/>
      </c:valAx>
      <c:catAx>
        <c:axId val="37218862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218901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4977046371221767"/>
          <c:y val="1.912040020315650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4t25'!$C$4</c:f>
              <c:numCache>
                <c:formatCode>General</c:formatCode>
                <c:ptCount val="1"/>
                <c:pt idx="0">
                  <c:v>121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2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4t25'!$C$5</c:f>
              <c:numCache>
                <c:formatCode>General</c:formatCode>
                <c:ptCount val="1"/>
                <c:pt idx="0">
                  <c:v>149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368106592"/>
        <c:axId val="36810855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797495748587868"/>
                  <c:y val="-6.9206817110495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Acciones de fortalecimiento realizadas</c:v>
                </c:pt>
              </c:strCache>
            </c:strRef>
          </c:cat>
          <c:val>
            <c:numRef>
              <c:f>'Componente 2 4t25'!$C$6</c:f>
              <c:numCache>
                <c:formatCode>0.00%</c:formatCode>
                <c:ptCount val="1"/>
                <c:pt idx="0">
                  <c:v>1.2314049586776858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8108944"/>
        <c:axId val="368106200"/>
      </c:lineChart>
      <c:catAx>
        <c:axId val="36810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8108552"/>
        <c:crosses val="autoZero"/>
        <c:auto val="1"/>
        <c:lblAlgn val="ctr"/>
        <c:lblOffset val="100"/>
        <c:noMultiLvlLbl val="0"/>
      </c:catAx>
      <c:valAx>
        <c:axId val="368108552"/>
        <c:scaling>
          <c:orientation val="minMax"/>
          <c:max val="1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8106592"/>
        <c:crosses val="autoZero"/>
        <c:crossBetween val="between"/>
        <c:majorUnit val="50"/>
      </c:valAx>
      <c:valAx>
        <c:axId val="368106200"/>
        <c:scaling>
          <c:orientation val="minMax"/>
          <c:max val="1.3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68108944"/>
        <c:crosses val="max"/>
        <c:crossBetween val="between"/>
        <c:minorUnit val="0.1"/>
      </c:valAx>
      <c:catAx>
        <c:axId val="3681089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68106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CUARTO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526346150996355"/>
          <c:y val="3.584276745435468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C2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C2 4t25'!$C$3:$E$3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C2 4t25'!$C$4:$E$4</c:f>
              <c:numCache>
                <c:formatCode>General</c:formatCode>
                <c:ptCount val="3"/>
                <c:pt idx="0">
                  <c:v>30</c:v>
                </c:pt>
                <c:pt idx="1">
                  <c:v>50</c:v>
                </c:pt>
                <c:pt idx="2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C2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C2 4t25'!$C$3:$E$3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C2 4t25'!$C$5:$E$5</c:f>
              <c:numCache>
                <c:formatCode>General</c:formatCode>
                <c:ptCount val="3"/>
                <c:pt idx="0">
                  <c:v>9</c:v>
                </c:pt>
                <c:pt idx="1">
                  <c:v>50</c:v>
                </c:pt>
                <c:pt idx="2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372063048"/>
        <c:axId val="37206579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C2 4t25'!$C$3:$E$3</c:f>
              <c:strCache>
                <c:ptCount val="3"/>
                <c:pt idx="0">
                  <c:v>Acciones de equipamiento de los centros culturales realizadas</c:v>
                </c:pt>
                <c:pt idx="1">
                  <c:v>Acciones de mantenimiento de los centros culturales realizadas</c:v>
                </c:pt>
                <c:pt idx="2">
                  <c:v>Contrataciones de talento humano realizadas</c:v>
                </c:pt>
              </c:strCache>
            </c:strRef>
          </c:cat>
          <c:val>
            <c:numRef>
              <c:f>'Actividades C2 4t25'!$C$6:$E$6</c:f>
              <c:numCache>
                <c:formatCode>0.00%</c:formatCode>
                <c:ptCount val="3"/>
                <c:pt idx="0">
                  <c:v>0.3</c:v>
                </c:pt>
                <c:pt idx="1">
                  <c:v>1</c:v>
                </c:pt>
                <c:pt idx="2">
                  <c:v>2.25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065400"/>
        <c:axId val="372065008"/>
      </c:lineChart>
      <c:catAx>
        <c:axId val="372063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065792"/>
        <c:crosses val="autoZero"/>
        <c:auto val="1"/>
        <c:lblAlgn val="ctr"/>
        <c:lblOffset val="100"/>
        <c:noMultiLvlLbl val="0"/>
      </c:catAx>
      <c:valAx>
        <c:axId val="372065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063048"/>
        <c:crosses val="autoZero"/>
        <c:crossBetween val="between"/>
      </c:valAx>
      <c:valAx>
        <c:axId val="37206500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372065400"/>
        <c:crosses val="max"/>
        <c:crossBetween val="between"/>
      </c:valAx>
      <c:catAx>
        <c:axId val="372065400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37206500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1837" y="0"/>
            <a:ext cx="3038529" cy="466514"/>
          </a:xfrm>
          <a:prstGeom prst="rect">
            <a:avLst/>
          </a:prstGeom>
        </p:spPr>
        <p:txBody>
          <a:bodyPr vert="horz" lIns="92152" tIns="46077" rIns="92152" bIns="46077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1/14/2026</a:t>
            </a:fld>
            <a:endParaRPr lang="en-U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6888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2" tIns="46077" rIns="92152" bIns="46077" rtlCol="0" anchor="ctr"/>
          <a:lstStyle/>
          <a:p>
            <a:endParaRPr lang="en-U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199" y="4474656"/>
            <a:ext cx="5609590" cy="3661084"/>
          </a:xfrm>
          <a:prstGeom prst="rect">
            <a:avLst/>
          </a:prstGeom>
        </p:spPr>
        <p:txBody>
          <a:bodyPr vert="horz" lIns="92152" tIns="46077" rIns="92152" bIns="46077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1837" y="8831478"/>
            <a:ext cx="3038529" cy="466513"/>
          </a:xfrm>
          <a:prstGeom prst="rect">
            <a:avLst/>
          </a:prstGeom>
        </p:spPr>
        <p:txBody>
          <a:bodyPr vert="horz" lIns="92152" tIns="46077" rIns="92152" bIns="46077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073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158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2945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95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12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5492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292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21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6692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0483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4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xmlns="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xmlns="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xmlns="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xmlns="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xmlns="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xmlns="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xmlns="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xmlns="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xmlns="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xmlns="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xmlns="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xmlns="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xmlns="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xmlns="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xmlns="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xmlns="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xmlns="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14/01/2026</a:t>
            </a:fld>
            <a:endParaRPr lang="es-ES_tradnl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xmlns="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xmlns="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4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4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1.jpg"/>
          <p:cNvPicPr/>
          <p:nvPr/>
        </p:nvPicPr>
        <p:blipFill>
          <a:blip r:embed="rId2"/>
          <a:srcRect l="1173" t="41659"/>
          <a:stretch>
            <a:fillRect/>
          </a:stretch>
        </p:blipFill>
        <p:spPr>
          <a:xfrm>
            <a:off x="91440" y="2464993"/>
            <a:ext cx="12068809" cy="4393007"/>
          </a:xfrm>
          <a:prstGeom prst="rect">
            <a:avLst/>
          </a:prstGeom>
          <a:ln/>
        </p:spPr>
      </p:pic>
      <p:sp>
        <p:nvSpPr>
          <p:cNvPr id="33" name="CuadroTexto 32">
            <a:extLst>
              <a:ext uri="{FF2B5EF4-FFF2-40B4-BE49-F238E27FC236}">
                <a16:creationId xmlns:a16="http://schemas.microsoft.com/office/drawing/2014/main" xmlns="" id="{98FA050F-DA14-5D47-860C-2B06FB8C55EA}"/>
              </a:ext>
            </a:extLst>
          </p:cNvPr>
          <p:cNvSpPr txBox="1"/>
          <p:nvPr/>
        </p:nvSpPr>
        <p:spPr>
          <a:xfrm>
            <a:off x="2497210" y="3015055"/>
            <a:ext cx="66026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3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TODOS POR LA PAZ</a:t>
            </a:r>
          </a:p>
        </p:txBody>
      </p:sp>
      <p:pic>
        <p:nvPicPr>
          <p:cNvPr id="35" name="Imagen 34">
            <a:extLst>
              <a:ext uri="{FF2B5EF4-FFF2-40B4-BE49-F238E27FC236}">
                <a16:creationId xmlns:a16="http://schemas.microsoft.com/office/drawing/2014/main" xmlns="" id="{D16FDEF1-01AF-904D-BC09-6352911267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109" y="463493"/>
            <a:ext cx="11823700" cy="101600"/>
          </a:xfrm>
          <a:prstGeom prst="rect">
            <a:avLst/>
          </a:prstGeom>
        </p:spPr>
      </p:pic>
      <p:sp>
        <p:nvSpPr>
          <p:cNvPr id="36" name="CuadroTexto 35">
            <a:extLst>
              <a:ext uri="{FF2B5EF4-FFF2-40B4-BE49-F238E27FC236}">
                <a16:creationId xmlns:a16="http://schemas.microsoft.com/office/drawing/2014/main" xmlns="" id="{6D1D4BCC-2746-A64A-8759-D332562A7905}"/>
              </a:ext>
            </a:extLst>
          </p:cNvPr>
          <p:cNvSpPr txBox="1"/>
          <p:nvPr/>
        </p:nvSpPr>
        <p:spPr>
          <a:xfrm>
            <a:off x="1653139" y="4140357"/>
            <a:ext cx="829082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300" b="1" dirty="0"/>
              <a:t>INFORME</a:t>
            </a:r>
            <a:r>
              <a:rPr lang="es-MX" sz="2300" dirty="0"/>
              <a:t> </a:t>
            </a:r>
            <a:r>
              <a:rPr lang="es-MX" sz="2300" b="1" dirty="0"/>
              <a:t>DE AVANCES EN CUMPLIMIENTO DE METAS Y OBJETIVOS</a:t>
            </a:r>
          </a:p>
          <a:p>
            <a:pPr algn="ctr"/>
            <a:r>
              <a:rPr lang="es-MX" sz="2300" b="1" dirty="0"/>
              <a:t>E-PPA 3.4 ARTE Y CULTURA DETONADORES DE PAZ</a:t>
            </a:r>
          </a:p>
          <a:p>
            <a:pPr algn="ctr"/>
            <a:r>
              <a:rPr lang="es-MX" sz="2300" b="1" dirty="0"/>
              <a:t>INSTITUTO DE LA CULTURA Y LAS ARTES</a:t>
            </a:r>
          </a:p>
          <a:p>
            <a:pPr algn="ctr"/>
            <a:r>
              <a:rPr lang="es-MX" sz="2300" dirty="0"/>
              <a:t>CORRESPONDIENTE AL TRIMESTRE </a:t>
            </a:r>
            <a:r>
              <a:rPr lang="es-MX" sz="2300" dirty="0" smtClean="0"/>
              <a:t>OCTUBRE </a:t>
            </a:r>
            <a:r>
              <a:rPr lang="es-MX" sz="2300" dirty="0"/>
              <a:t>- </a:t>
            </a:r>
            <a:r>
              <a:rPr lang="es-MX" sz="2300" dirty="0" smtClean="0"/>
              <a:t>DIC</a:t>
            </a:r>
            <a:r>
              <a:rPr lang="es-MX" sz="2300" dirty="0" smtClean="0"/>
              <a:t>IEMBRE </a:t>
            </a:r>
            <a:r>
              <a:rPr lang="es-MX" sz="2300" dirty="0"/>
              <a:t>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xmlns="" id="{CC8BD34C-42EC-6345-9E2C-A04D5779E038}"/>
              </a:ext>
            </a:extLst>
          </p:cNvPr>
          <p:cNvSpPr txBox="1"/>
          <p:nvPr/>
        </p:nvSpPr>
        <p:spPr>
          <a:xfrm>
            <a:off x="7837847" y="117594"/>
            <a:ext cx="404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Roo; </a:t>
            </a:r>
            <a:r>
              <a:rPr lang="es-MX" dirty="0" smtClean="0"/>
              <a:t>16 </a:t>
            </a:r>
            <a:r>
              <a:rPr lang="es-MX" dirty="0"/>
              <a:t>de </a:t>
            </a:r>
            <a:r>
              <a:rPr lang="es-MX" dirty="0" smtClean="0"/>
              <a:t>enero 2026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xmlns="" id="{B45AFDFF-1686-7540-83FE-C2B0E37717C2}"/>
              </a:ext>
            </a:extLst>
          </p:cNvPr>
          <p:cNvSpPr txBox="1"/>
          <p:nvPr/>
        </p:nvSpPr>
        <p:spPr>
          <a:xfrm>
            <a:off x="532492" y="564846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MX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xmlns="" id="{C1B3886B-2992-1DD7-0A26-535E9FC8B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0137" y="696045"/>
            <a:ext cx="1371682" cy="206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331371" y="557784"/>
            <a:ext cx="3946229" cy="61159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Componente y Actividades</a:t>
            </a:r>
          </a:p>
          <a:p>
            <a:pPr lvl="0">
              <a:lnSpc>
                <a:spcPct val="90000"/>
              </a:lnSpc>
              <a:spcAft>
                <a:spcPts val="600"/>
              </a:spcAft>
              <a:defRPr/>
            </a:pPr>
            <a:endParaRPr lang="es-MX" sz="2000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Centros Culturales  y estructura orgánica del Instituto de Cultura y las Artes del municipio de Benito Juárez fortalecidos, durante este periodo se realizaron </a:t>
            </a:r>
            <a:r>
              <a:rPr lang="es-MX" sz="2400" b="1" dirty="0" smtClean="0">
                <a:solidFill>
                  <a:prstClr val="black"/>
                </a:solidFill>
              </a:rPr>
              <a:t>149</a:t>
            </a:r>
            <a:r>
              <a:rPr lang="es-MX" sz="2400" b="1" dirty="0" smtClean="0">
                <a:solidFill>
                  <a:prstClr val="black"/>
                </a:solidFill>
              </a:rPr>
              <a:t> </a:t>
            </a:r>
            <a:r>
              <a:rPr lang="es-MX" sz="2400" b="1" dirty="0">
                <a:solidFill>
                  <a:prstClr val="black"/>
                </a:solidFill>
              </a:rPr>
              <a:t>acciones de fortalecimiento superando las </a:t>
            </a:r>
            <a:r>
              <a:rPr lang="es-MX" sz="2400" b="1" dirty="0" smtClean="0">
                <a:solidFill>
                  <a:prstClr val="black"/>
                </a:solidFill>
              </a:rPr>
              <a:t>121 </a:t>
            </a:r>
            <a:r>
              <a:rPr lang="es-MX" sz="2400" b="1" dirty="0">
                <a:solidFill>
                  <a:prstClr val="black"/>
                </a:solidFill>
              </a:rPr>
              <a:t>programadas, lo que representó un avance trimestral del </a:t>
            </a:r>
            <a:r>
              <a:rPr lang="es-MX" sz="2400" b="1" dirty="0" smtClean="0">
                <a:solidFill>
                  <a:prstClr val="black"/>
                </a:solidFill>
              </a:rPr>
              <a:t>123.14% </a:t>
            </a:r>
            <a:r>
              <a:rPr lang="es-MX" sz="2400" b="1" dirty="0">
                <a:solidFill>
                  <a:prstClr val="black"/>
                </a:solidFill>
              </a:rPr>
              <a:t>y un acumulado anual del </a:t>
            </a:r>
            <a:r>
              <a:rPr lang="es-MX" sz="2400" b="1" dirty="0" smtClean="0">
                <a:solidFill>
                  <a:prstClr val="black"/>
                </a:solidFill>
              </a:rPr>
              <a:t>142.61%.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0608444"/>
              </p:ext>
            </p:extLst>
          </p:nvPr>
        </p:nvGraphicFramePr>
        <p:xfrm>
          <a:off x="5123688" y="758384"/>
          <a:ext cx="6746210" cy="5538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562291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604255" y="325180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94985" y="765163"/>
            <a:ext cx="4419002" cy="65683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Acciones de equipamiento de los centros culturales, se realizaron </a:t>
            </a:r>
            <a:r>
              <a:rPr lang="es-MX" sz="2000" b="1" dirty="0" smtClean="0">
                <a:solidFill>
                  <a:prstClr val="black"/>
                </a:solidFill>
              </a:rPr>
              <a:t>9 de </a:t>
            </a:r>
            <a:r>
              <a:rPr lang="es-MX" sz="2000" b="1" dirty="0">
                <a:solidFill>
                  <a:prstClr val="black"/>
                </a:solidFill>
              </a:rPr>
              <a:t>las 30 programadas, lo que representó un avance en la meta trimestral del </a:t>
            </a:r>
            <a:r>
              <a:rPr lang="es-MX" sz="2000" b="1" dirty="0" smtClean="0">
                <a:solidFill>
                  <a:prstClr val="black"/>
                </a:solidFill>
              </a:rPr>
              <a:t>30% </a:t>
            </a:r>
            <a:r>
              <a:rPr lang="es-MX" sz="2000" b="1" dirty="0">
                <a:solidFill>
                  <a:prstClr val="black"/>
                </a:solidFill>
              </a:rPr>
              <a:t>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99%. </a:t>
            </a:r>
            <a:endParaRPr lang="es-MX" sz="20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 smtClean="0">
                <a:solidFill>
                  <a:prstClr val="black"/>
                </a:solidFill>
              </a:rPr>
              <a:t>Acciones </a:t>
            </a:r>
            <a:r>
              <a:rPr lang="es-MX" sz="2000" b="1" dirty="0">
                <a:solidFill>
                  <a:prstClr val="black"/>
                </a:solidFill>
              </a:rPr>
              <a:t>de mantenimiento de los centros culturales, se realizaron </a:t>
            </a:r>
            <a:r>
              <a:rPr lang="es-MX" sz="2000" b="1" dirty="0" smtClean="0">
                <a:solidFill>
                  <a:prstClr val="black"/>
                </a:solidFill>
              </a:rPr>
              <a:t>las 50 programadas</a:t>
            </a:r>
            <a:r>
              <a:rPr lang="es-MX" sz="2000" b="1" dirty="0">
                <a:solidFill>
                  <a:prstClr val="black"/>
                </a:solidFill>
              </a:rPr>
              <a:t>,  logrando un avance trimestral del </a:t>
            </a:r>
            <a:r>
              <a:rPr lang="es-MX" sz="2000" b="1" dirty="0" smtClean="0">
                <a:solidFill>
                  <a:prstClr val="black"/>
                </a:solidFill>
              </a:rPr>
              <a:t>100% </a:t>
            </a:r>
            <a:r>
              <a:rPr lang="es-MX" sz="2000" b="1" dirty="0">
                <a:solidFill>
                  <a:prstClr val="black"/>
                </a:solidFill>
              </a:rPr>
              <a:t>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117.14%. </a:t>
            </a:r>
            <a:endParaRPr lang="es-MX" sz="20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2000" b="1" dirty="0">
                <a:solidFill>
                  <a:prstClr val="black"/>
                </a:solidFill>
              </a:rPr>
              <a:t>Contrataciones de talento humano, se realizaron 90 acciones, superando las 40 programadas, logrando un avance trimestral del 225.00% y un acumulado anual del </a:t>
            </a:r>
            <a:r>
              <a:rPr lang="es-MX" sz="2000" b="1" dirty="0" smtClean="0">
                <a:solidFill>
                  <a:prstClr val="black"/>
                </a:solidFill>
              </a:rPr>
              <a:t>219.31%.</a:t>
            </a:r>
            <a:endParaRPr lang="es-MX" sz="20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indent="-28575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sz="11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3190679"/>
              </p:ext>
            </p:extLst>
          </p:nvPr>
        </p:nvGraphicFramePr>
        <p:xfrm>
          <a:off x="4998618" y="557783"/>
          <a:ext cx="6545681" cy="55858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94413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551762" y="22397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Equipamiento </a:t>
            </a:r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 los Centros Culturales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804788"/>
            <a:ext cx="11827265" cy="103641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94" y="1156645"/>
            <a:ext cx="1942131" cy="259049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2056" y="1188526"/>
            <a:ext cx="3392112" cy="254408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0638" y="1188527"/>
            <a:ext cx="1906953" cy="254408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66205" y="1306398"/>
            <a:ext cx="3077787" cy="230834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8"/>
          <a:srcRect t="1404" r="7256" b="9802"/>
          <a:stretch/>
        </p:blipFill>
        <p:spPr>
          <a:xfrm>
            <a:off x="9162271" y="3732610"/>
            <a:ext cx="2285654" cy="291404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8035" y="3889893"/>
            <a:ext cx="1937124" cy="2599481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60208" y="3847641"/>
            <a:ext cx="2225299" cy="268398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11"/>
          <a:srcRect l="19898" t="25069" r="12233" b="16966"/>
          <a:stretch/>
        </p:blipFill>
        <p:spPr>
          <a:xfrm>
            <a:off x="6000750" y="3847641"/>
            <a:ext cx="2446278" cy="278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716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22275EC1-8932-0DDD-0F06-429BC31E0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6" y="587829"/>
            <a:ext cx="11827265" cy="103641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xmlns="" id="{A643CF49-8DAD-1CA5-1A74-7966584AC3B8}"/>
              </a:ext>
            </a:extLst>
          </p:cNvPr>
          <p:cNvSpPr/>
          <p:nvPr/>
        </p:nvSpPr>
        <p:spPr>
          <a:xfrm>
            <a:off x="1533594" y="149896"/>
            <a:ext cx="9124812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Mantenimiento </a:t>
            </a:r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de los Centros Culturales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536" y="1009862"/>
            <a:ext cx="3956969" cy="22225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9112" y="1020746"/>
            <a:ext cx="2970637" cy="2223394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28531" y="1020746"/>
            <a:ext cx="1928161" cy="256931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1250" y="1020746"/>
            <a:ext cx="1873548" cy="249421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94525" y="3844237"/>
            <a:ext cx="5414174" cy="2442263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3563" y="3483277"/>
            <a:ext cx="5535648" cy="3127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604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PROPÓSITO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La población del municipio de Benito Juárez desarrolla sus habilidades a través de la preservación, fomento y ejercicio de la cultura y las disciplinas artísticas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b="1" dirty="0">
                <a:solidFill>
                  <a:prstClr val="black"/>
                </a:solidFill>
              </a:rPr>
              <a:t>Durante este periodo se logró beneficiar a </a:t>
            </a:r>
            <a:r>
              <a:rPr lang="es-MX" b="1" dirty="0" smtClean="0">
                <a:solidFill>
                  <a:prstClr val="black"/>
                </a:solidFill>
              </a:rPr>
              <a:t>609,399 </a:t>
            </a:r>
            <a:r>
              <a:rPr lang="es-MX" b="1" dirty="0">
                <a:solidFill>
                  <a:prstClr val="black"/>
                </a:solidFill>
              </a:rPr>
              <a:t>personas de manera presencial y virtual, lo que representó un avance trimestral del</a:t>
            </a:r>
            <a:r>
              <a:rPr lang="es-MX" b="1" i="1" dirty="0">
                <a:solidFill>
                  <a:prstClr val="black"/>
                </a:solidFill>
              </a:rPr>
              <a:t> </a:t>
            </a:r>
            <a:r>
              <a:rPr lang="es-MX" b="1" dirty="0" smtClean="0">
                <a:solidFill>
                  <a:prstClr val="black"/>
                </a:solidFill>
              </a:rPr>
              <a:t>121.88% </a:t>
            </a:r>
            <a:r>
              <a:rPr lang="es-MX" b="1" dirty="0">
                <a:solidFill>
                  <a:prstClr val="black"/>
                </a:solidFill>
              </a:rPr>
              <a:t>y un acumulado anual del </a:t>
            </a:r>
            <a:r>
              <a:rPr lang="es-MX" b="1" dirty="0" smtClean="0">
                <a:solidFill>
                  <a:prstClr val="black"/>
                </a:solidFill>
              </a:rPr>
              <a:t>144.54%.</a:t>
            </a: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32815136"/>
              </p:ext>
            </p:extLst>
          </p:nvPr>
        </p:nvGraphicFramePr>
        <p:xfrm>
          <a:off x="5338001" y="690191"/>
          <a:ext cx="6584098" cy="5606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71603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743287"/>
            <a:ext cx="3946229" cy="55536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Nivel Componente y Actividades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2400" b="1" dirty="0">
              <a:solidFill>
                <a:prstClr val="black"/>
              </a:solidFill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400" b="1" dirty="0">
                <a:solidFill>
                  <a:prstClr val="black"/>
                </a:solidFill>
              </a:rPr>
              <a:t>Actividades artísticas y culturales que promuevan  la recomposición del tejido social y la Cultura de Paz en el municipio realizadas, durante este periodo se </a:t>
            </a:r>
            <a:r>
              <a:rPr lang="es-MX" sz="2400" b="1" dirty="0" smtClean="0">
                <a:solidFill>
                  <a:prstClr val="black"/>
                </a:solidFill>
              </a:rPr>
              <a:t>realizaron 383 de </a:t>
            </a:r>
            <a:r>
              <a:rPr lang="es-MX" sz="2400" b="1" dirty="0">
                <a:solidFill>
                  <a:prstClr val="black"/>
                </a:solidFill>
              </a:rPr>
              <a:t>las </a:t>
            </a:r>
            <a:r>
              <a:rPr lang="es-MX" sz="2400" b="1" dirty="0" smtClean="0">
                <a:solidFill>
                  <a:prstClr val="black"/>
                </a:solidFill>
              </a:rPr>
              <a:t>391 </a:t>
            </a:r>
            <a:r>
              <a:rPr lang="es-MX" sz="2400" b="1" dirty="0">
                <a:solidFill>
                  <a:prstClr val="black"/>
                </a:solidFill>
              </a:rPr>
              <a:t>programas, lo que representó un avance trimestral del </a:t>
            </a:r>
            <a:r>
              <a:rPr lang="es-MX" sz="2400" b="1" dirty="0" smtClean="0">
                <a:solidFill>
                  <a:prstClr val="black"/>
                </a:solidFill>
              </a:rPr>
              <a:t>97.95</a:t>
            </a:r>
            <a:r>
              <a:rPr lang="es-MX" sz="2400" b="1" dirty="0" smtClean="0">
                <a:solidFill>
                  <a:prstClr val="black"/>
                </a:solidFill>
              </a:rPr>
              <a:t>% </a:t>
            </a:r>
            <a:r>
              <a:rPr lang="es-MX" sz="2400" b="1" dirty="0">
                <a:solidFill>
                  <a:prstClr val="black"/>
                </a:solidFill>
              </a:rPr>
              <a:t>y un </a:t>
            </a:r>
            <a:r>
              <a:rPr lang="es-MX" sz="2400" b="1" dirty="0" smtClean="0">
                <a:solidFill>
                  <a:prstClr val="black"/>
                </a:solidFill>
              </a:rPr>
              <a:t>103.13% </a:t>
            </a:r>
            <a:r>
              <a:rPr lang="es-MX" sz="2400" b="1" dirty="0">
                <a:solidFill>
                  <a:prstClr val="black"/>
                </a:solidFill>
              </a:rPr>
              <a:t>con respecto al acumulado anual.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300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6119353"/>
              </p:ext>
            </p:extLst>
          </p:nvPr>
        </p:nvGraphicFramePr>
        <p:xfrm>
          <a:off x="4961576" y="605037"/>
          <a:ext cx="7025637" cy="5691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4124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68668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08613" y="10455"/>
            <a:ext cx="3946229" cy="66329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b="1" dirty="0">
                <a:solidFill>
                  <a:prstClr val="black"/>
                </a:solidFill>
              </a:rPr>
              <a:t>E</a:t>
            </a:r>
            <a:r>
              <a:rPr lang="es-MX" sz="1600" b="1" dirty="0">
                <a:solidFill>
                  <a:prstClr val="black"/>
                </a:solidFill>
              </a:rPr>
              <a:t>ventos masivos realizados para el fomento de la Cultura de Paz,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57 superando </a:t>
            </a:r>
            <a:r>
              <a:rPr lang="es-MX" sz="1600" b="1" dirty="0">
                <a:solidFill>
                  <a:prstClr val="black"/>
                </a:solidFill>
              </a:rPr>
              <a:t>los </a:t>
            </a:r>
            <a:r>
              <a:rPr lang="es-MX" sz="1600" b="1" dirty="0" smtClean="0">
                <a:solidFill>
                  <a:prstClr val="black"/>
                </a:solidFill>
              </a:rPr>
              <a:t>25 </a:t>
            </a:r>
            <a:r>
              <a:rPr lang="es-MX" sz="1600" b="1" dirty="0">
                <a:solidFill>
                  <a:prstClr val="black"/>
                </a:solidFill>
              </a:rPr>
              <a:t>programados, representando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228% </a:t>
            </a:r>
            <a:r>
              <a:rPr lang="es-MX" sz="1600" b="1" dirty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228.21% </a:t>
            </a:r>
            <a:r>
              <a:rPr lang="es-MX" sz="1600" b="1" dirty="0">
                <a:solidFill>
                  <a:prstClr val="black"/>
                </a:solidFill>
              </a:rPr>
              <a:t>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de proyectos artísticos y culturales,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97 </a:t>
            </a:r>
            <a:r>
              <a:rPr lang="es-MX" sz="1600" b="1" dirty="0">
                <a:solidFill>
                  <a:prstClr val="black"/>
                </a:solidFill>
              </a:rPr>
              <a:t>de las </a:t>
            </a:r>
            <a:r>
              <a:rPr lang="es-MX" sz="1600" b="1" dirty="0" smtClean="0">
                <a:solidFill>
                  <a:prstClr val="black"/>
                </a:solidFill>
              </a:rPr>
              <a:t>133 </a:t>
            </a:r>
            <a:r>
              <a:rPr lang="es-MX" sz="1600" b="1" dirty="0">
                <a:solidFill>
                  <a:prstClr val="black"/>
                </a:solidFill>
              </a:rPr>
              <a:t>programadas, logrando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50.94% </a:t>
            </a:r>
            <a:r>
              <a:rPr lang="es-MX" sz="1600" b="1" dirty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68.81% </a:t>
            </a:r>
            <a:r>
              <a:rPr lang="es-MX" sz="1600" b="1" dirty="0">
                <a:solidFill>
                  <a:prstClr val="black"/>
                </a:solidFill>
              </a:rPr>
              <a:t>con respecto a la meta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Centro Cultural de las Artes,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66 </a:t>
            </a:r>
            <a:r>
              <a:rPr lang="es-MX" sz="1600" b="1" dirty="0">
                <a:solidFill>
                  <a:prstClr val="black"/>
                </a:solidFill>
              </a:rPr>
              <a:t>y se tenían 2 programadas, superando la meta trimestral con un </a:t>
            </a:r>
            <a:r>
              <a:rPr lang="es-MX" sz="1600" b="1" dirty="0" smtClean="0">
                <a:solidFill>
                  <a:prstClr val="black"/>
                </a:solidFill>
              </a:rPr>
              <a:t>3300% </a:t>
            </a:r>
            <a:r>
              <a:rPr lang="es-MX" sz="1600" b="1" dirty="0">
                <a:solidFill>
                  <a:prstClr val="black"/>
                </a:solidFill>
              </a:rPr>
              <a:t>y un </a:t>
            </a:r>
            <a:r>
              <a:rPr lang="es-MX" sz="1600" b="1" dirty="0" smtClean="0">
                <a:solidFill>
                  <a:prstClr val="black"/>
                </a:solidFill>
              </a:rPr>
              <a:t>855.56</a:t>
            </a:r>
            <a:r>
              <a:rPr lang="es-MX" sz="1600" b="1" dirty="0" smtClean="0">
                <a:solidFill>
                  <a:prstClr val="black"/>
                </a:solidFill>
              </a:rPr>
              <a:t>% </a:t>
            </a:r>
            <a:r>
              <a:rPr lang="es-MX" sz="1600" b="1" dirty="0">
                <a:solidFill>
                  <a:prstClr val="black"/>
                </a:solidFill>
              </a:rPr>
              <a:t>del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realizadas en el Teatro Ocho de Octubre,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50</a:t>
            </a:r>
            <a:r>
              <a:rPr lang="es-MX" sz="1600" b="1" dirty="0" smtClean="0">
                <a:solidFill>
                  <a:prstClr val="black"/>
                </a:solidFill>
              </a:rPr>
              <a:t> </a:t>
            </a:r>
            <a:r>
              <a:rPr lang="es-MX" sz="1600" b="1" dirty="0">
                <a:solidFill>
                  <a:prstClr val="black"/>
                </a:solidFill>
              </a:rPr>
              <a:t>actividades de las </a:t>
            </a:r>
            <a:r>
              <a:rPr lang="es-MX" sz="1600" b="1" dirty="0" smtClean="0">
                <a:solidFill>
                  <a:prstClr val="black"/>
                </a:solidFill>
              </a:rPr>
              <a:t>79 </a:t>
            </a:r>
            <a:r>
              <a:rPr lang="es-MX" sz="1600" b="1" dirty="0">
                <a:solidFill>
                  <a:prstClr val="black"/>
                </a:solidFill>
              </a:rPr>
              <a:t>programadas con un </a:t>
            </a:r>
            <a:r>
              <a:rPr lang="es-MX" sz="1600" b="1" dirty="0" smtClean="0">
                <a:solidFill>
                  <a:prstClr val="black"/>
                </a:solidFill>
              </a:rPr>
              <a:t>63.29% </a:t>
            </a:r>
            <a:r>
              <a:rPr lang="es-MX" sz="1600" b="1" dirty="0">
                <a:solidFill>
                  <a:prstClr val="black"/>
                </a:solidFill>
              </a:rPr>
              <a:t>trimestral y un </a:t>
            </a:r>
            <a:r>
              <a:rPr lang="es-MX" sz="1600" b="1" dirty="0" smtClean="0">
                <a:solidFill>
                  <a:prstClr val="black"/>
                </a:solidFill>
              </a:rPr>
              <a:t>90.16% </a:t>
            </a:r>
            <a:r>
              <a:rPr lang="es-MX" sz="1600" b="1" dirty="0">
                <a:solidFill>
                  <a:prstClr val="black"/>
                </a:solidFill>
              </a:rPr>
              <a:t>en 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Actividades en los espacios públicos orientadas al fomento de la Cultura de Paz, se realizaron 34 actividades de las 36 programadas logrando el 94.44% de la meta trimestral y un </a:t>
            </a:r>
            <a:r>
              <a:rPr lang="es-MX" sz="1600" b="1" dirty="0" smtClean="0">
                <a:solidFill>
                  <a:prstClr val="black"/>
                </a:solidFill>
              </a:rPr>
              <a:t>87.10% </a:t>
            </a:r>
            <a:r>
              <a:rPr lang="es-MX" sz="1600" b="1" dirty="0">
                <a:solidFill>
                  <a:prstClr val="black"/>
                </a:solidFill>
              </a:rPr>
              <a:t>del acumulado anual.</a:t>
            </a: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4453627"/>
              </p:ext>
            </p:extLst>
          </p:nvPr>
        </p:nvGraphicFramePr>
        <p:xfrm>
          <a:off x="4995429" y="703118"/>
          <a:ext cx="6712357" cy="5593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7332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xmlns="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5E39A796-BE83-48B1-B33F-35C4A32AAB5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72F84B47-E267-4194-8194-831DB7B5547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15913EDA-2AAA-4CF9-A6EB-27A5ACBAC506}"/>
              </a:ext>
            </a:extLst>
          </p:cNvPr>
          <p:cNvSpPr txBox="1"/>
          <p:nvPr/>
        </p:nvSpPr>
        <p:spPr>
          <a:xfrm>
            <a:off x="236462" y="1439207"/>
            <a:ext cx="4160278" cy="4518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b="1" dirty="0">
              <a:solidFill>
                <a:prstClr val="black"/>
              </a:solidFill>
            </a:endParaRPr>
          </a:p>
          <a:p>
            <a:pPr marL="285750" lvl="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Impulso a la educación artística, se realizaron las </a:t>
            </a:r>
            <a:r>
              <a:rPr lang="es-MX" sz="1600" b="1" dirty="0" smtClean="0">
                <a:solidFill>
                  <a:prstClr val="black"/>
                </a:solidFill>
              </a:rPr>
              <a:t>15 </a:t>
            </a:r>
            <a:r>
              <a:rPr lang="es-MX" sz="1600" b="1" dirty="0">
                <a:solidFill>
                  <a:prstClr val="black"/>
                </a:solidFill>
              </a:rPr>
              <a:t>actividades programadas, lo que representó un avance trimestral del 100% y un </a:t>
            </a:r>
            <a:r>
              <a:rPr lang="es-MX" sz="1600" b="1" dirty="0" smtClean="0">
                <a:solidFill>
                  <a:prstClr val="black"/>
                </a:solidFill>
              </a:rPr>
              <a:t>100% </a:t>
            </a:r>
            <a:r>
              <a:rPr lang="es-MX" sz="1600" b="1" dirty="0">
                <a:solidFill>
                  <a:prstClr val="black"/>
                </a:solidFill>
              </a:rPr>
              <a:t>en el acumulado anual.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>
                <a:solidFill>
                  <a:prstClr val="black"/>
                </a:solidFill>
              </a:rPr>
              <a:t>Participación colectiva en proyectos artísticos, culturales y cívicos,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14 </a:t>
            </a:r>
            <a:r>
              <a:rPr lang="es-MX" sz="1600" b="1" dirty="0">
                <a:solidFill>
                  <a:prstClr val="black"/>
                </a:solidFill>
              </a:rPr>
              <a:t>actividades de las </a:t>
            </a:r>
            <a:r>
              <a:rPr lang="es-MX" sz="1600" b="1" dirty="0" smtClean="0">
                <a:solidFill>
                  <a:prstClr val="black"/>
                </a:solidFill>
              </a:rPr>
              <a:t>75 </a:t>
            </a:r>
            <a:r>
              <a:rPr lang="es-MX" sz="1600" b="1" dirty="0">
                <a:solidFill>
                  <a:prstClr val="black"/>
                </a:solidFill>
              </a:rPr>
              <a:t>programadas, logrando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18.67% </a:t>
            </a:r>
            <a:r>
              <a:rPr lang="es-MX" sz="1600" b="1" dirty="0">
                <a:solidFill>
                  <a:prstClr val="black"/>
                </a:solidFill>
              </a:rPr>
              <a:t>y un acumulado anual del </a:t>
            </a:r>
            <a:r>
              <a:rPr lang="es-MX" sz="1600" b="1" dirty="0" smtClean="0">
                <a:solidFill>
                  <a:prstClr val="black"/>
                </a:solidFill>
              </a:rPr>
              <a:t>55%.</a:t>
            </a:r>
            <a:endParaRPr lang="es-MX" sz="16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s-MX" sz="1600" b="1" dirty="0" smtClean="0">
                <a:solidFill>
                  <a:prstClr val="black"/>
                </a:solidFill>
              </a:rPr>
              <a:t>Actividades </a:t>
            </a:r>
            <a:r>
              <a:rPr lang="es-MX" sz="1600" b="1" dirty="0">
                <a:solidFill>
                  <a:prstClr val="black"/>
                </a:solidFill>
              </a:rPr>
              <a:t>en el Teatro de la Ciudad realizadas, se realizaron </a:t>
            </a:r>
            <a:r>
              <a:rPr lang="es-MX" sz="1600" b="1" dirty="0" smtClean="0">
                <a:solidFill>
                  <a:prstClr val="black"/>
                </a:solidFill>
              </a:rPr>
              <a:t>68 </a:t>
            </a:r>
            <a:r>
              <a:rPr lang="es-MX" sz="1600" b="1" dirty="0">
                <a:solidFill>
                  <a:prstClr val="black"/>
                </a:solidFill>
              </a:rPr>
              <a:t>superando las 25 programadas, representando un avance trimestral del </a:t>
            </a:r>
            <a:r>
              <a:rPr lang="es-MX" sz="1600" b="1" dirty="0" smtClean="0">
                <a:solidFill>
                  <a:prstClr val="black"/>
                </a:solidFill>
              </a:rPr>
              <a:t>272% </a:t>
            </a:r>
            <a:r>
              <a:rPr lang="es-MX" sz="1600" b="1" dirty="0">
                <a:solidFill>
                  <a:prstClr val="black"/>
                </a:solidFill>
              </a:rPr>
              <a:t>y un acumulado anual del </a:t>
            </a:r>
            <a:r>
              <a:rPr lang="es-MX" sz="1600" b="1" dirty="0" smtClean="0">
                <a:solidFill>
                  <a:prstClr val="black"/>
                </a:solidFill>
              </a:rPr>
              <a:t>366.32%.</a:t>
            </a:r>
            <a:endParaRPr lang="es-MX" sz="1600" b="1" dirty="0">
              <a:solidFill>
                <a:prstClr val="black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600" b="1" dirty="0">
              <a:solidFill>
                <a:prstClr val="black"/>
              </a:solidFill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2307287"/>
              </p:ext>
            </p:extLst>
          </p:nvPr>
        </p:nvGraphicFramePr>
        <p:xfrm>
          <a:off x="5116052" y="578132"/>
          <a:ext cx="6591734" cy="553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959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932190" y="368467"/>
            <a:ext cx="1010055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xmlns="" id="{15528E60-9850-FFBD-E7E5-2D2E350969B2}"/>
              </a:ext>
            </a:extLst>
          </p:cNvPr>
          <p:cNvSpPr txBox="1"/>
          <p:nvPr/>
        </p:nvSpPr>
        <p:spPr>
          <a:xfrm>
            <a:off x="4570680" y="993004"/>
            <a:ext cx="335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Que rico es Cancún: </a:t>
            </a:r>
          </a:p>
          <a:p>
            <a:r>
              <a:rPr lang="es-ES" dirty="0" smtClean="0"/>
              <a:t>5ª Edición Sabores Ancestrales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7083" y="1592257"/>
            <a:ext cx="3163082" cy="2108207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15528E60-9850-FFBD-E7E5-2D2E350969B2}"/>
              </a:ext>
            </a:extLst>
          </p:cNvPr>
          <p:cNvSpPr txBox="1"/>
          <p:nvPr/>
        </p:nvSpPr>
        <p:spPr>
          <a:xfrm>
            <a:off x="8543790" y="1078428"/>
            <a:ext cx="335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Que rico es Cancún: </a:t>
            </a:r>
          </a:p>
          <a:p>
            <a:r>
              <a:rPr lang="es-ES" dirty="0" smtClean="0"/>
              <a:t>6ª Edición Sabores Navideños</a:t>
            </a:r>
            <a:endParaRPr lang="es-MX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562" y="1575836"/>
            <a:ext cx="3187720" cy="2124628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15528E60-9850-FFBD-E7E5-2D2E350969B2}"/>
              </a:ext>
            </a:extLst>
          </p:cNvPr>
          <p:cNvSpPr txBox="1"/>
          <p:nvPr/>
        </p:nvSpPr>
        <p:spPr>
          <a:xfrm>
            <a:off x="597572" y="993005"/>
            <a:ext cx="3352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Que rico es Cancún: </a:t>
            </a:r>
          </a:p>
          <a:p>
            <a:r>
              <a:rPr lang="es-ES" dirty="0"/>
              <a:t>4</a:t>
            </a:r>
            <a:r>
              <a:rPr lang="es-ES" dirty="0" smtClean="0"/>
              <a:t>ª Edición Sabores del Pacifico</a:t>
            </a:r>
            <a:endParaRPr lang="es-MX" dirty="0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1478" y="1639336"/>
            <a:ext cx="3092447" cy="206112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2913" y="4500564"/>
            <a:ext cx="3255959" cy="2171699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15528E60-9850-FFBD-E7E5-2D2E350969B2}"/>
              </a:ext>
            </a:extLst>
          </p:cNvPr>
          <p:cNvSpPr txBox="1"/>
          <p:nvPr/>
        </p:nvSpPr>
        <p:spPr>
          <a:xfrm>
            <a:off x="5191477" y="3997193"/>
            <a:ext cx="3352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Janal Pixán</a:t>
            </a:r>
            <a:endParaRPr lang="es-MX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3243" y="4476972"/>
            <a:ext cx="3176922" cy="2118982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71477" y="4500564"/>
            <a:ext cx="3044235" cy="2028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8719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38" y="952863"/>
            <a:ext cx="11827265" cy="103641"/>
          </a:xfrm>
          <a:prstGeom prst="rect">
            <a:avLst/>
          </a:prstGeom>
        </p:spPr>
      </p:pic>
      <p:sp>
        <p:nvSpPr>
          <p:cNvPr id="11" name="CuadroTexto 10"/>
          <p:cNvSpPr txBox="1"/>
          <p:nvPr/>
        </p:nvSpPr>
        <p:spPr>
          <a:xfrm>
            <a:off x="4203421" y="1056504"/>
            <a:ext cx="3204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b="1" dirty="0" smtClean="0"/>
              <a:t>45ª Muestra Nacional de Teatro</a:t>
            </a:r>
            <a:endParaRPr lang="es-MX" b="1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425836"/>
            <a:ext cx="2520000" cy="2520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3335" y="1425836"/>
            <a:ext cx="2520000" cy="2520000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7792" y="1425836"/>
            <a:ext cx="2520000" cy="252000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76103" y="1425836"/>
            <a:ext cx="2520000" cy="2520000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5442" y="4171949"/>
            <a:ext cx="2520000" cy="2520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23335" y="4171949"/>
            <a:ext cx="2520000" cy="2520000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01070" y="4171949"/>
            <a:ext cx="2520000" cy="2520000"/>
          </a:xfrm>
          <a:prstGeom prst="rect">
            <a:avLst/>
          </a:prstGeom>
        </p:spPr>
      </p:pic>
      <p:pic>
        <p:nvPicPr>
          <p:cNvPr id="21" name="Imagen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76103" y="4171949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1934340" y="229115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11" y="783113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9" y="1123694"/>
            <a:ext cx="3686174" cy="24568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3412" y="1121441"/>
            <a:ext cx="3622768" cy="2414589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3379" y="1123694"/>
            <a:ext cx="3616738" cy="241233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664" y="3929062"/>
            <a:ext cx="3780923" cy="2520000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03412" y="3929062"/>
            <a:ext cx="3780923" cy="2520000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54160" y="3929062"/>
            <a:ext cx="366156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74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xmlns="" id="{93660083-018D-4F9E-81A3-A28562A81E90}"/>
              </a:ext>
            </a:extLst>
          </p:cNvPr>
          <p:cNvSpPr/>
          <p:nvPr/>
        </p:nvSpPr>
        <p:spPr>
          <a:xfrm>
            <a:off x="2029874" y="131637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38" y="676507"/>
            <a:ext cx="11827265" cy="103641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703" y="3718898"/>
            <a:ext cx="4321055" cy="2880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748" y="3718898"/>
            <a:ext cx="4321055" cy="288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0726" y="1042987"/>
            <a:ext cx="4321055" cy="28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3604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7461</TotalTime>
  <Words>760</Words>
  <Application>Microsoft Office PowerPoint</Application>
  <PresentationFormat>Panorámica</PresentationFormat>
  <Paragraphs>168</Paragraphs>
  <Slides>13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Paola</cp:lastModifiedBy>
  <cp:revision>344</cp:revision>
  <cp:lastPrinted>2025-06-09T14:49:17Z</cp:lastPrinted>
  <dcterms:created xsi:type="dcterms:W3CDTF">2021-04-16T16:11:05Z</dcterms:created>
  <dcterms:modified xsi:type="dcterms:W3CDTF">2026-01-14T15:06:43Z</dcterms:modified>
</cp:coreProperties>
</file>